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ono Light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Light-italic.fntdata"/><Relationship Id="rId27" Type="http://schemas.openxmlformats.org/officeDocument/2006/relationships/font" Target="fonts/RobotoMono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7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79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6841300" y="3950386"/>
            <a:ext cx="2400600" cy="1368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311700" y="1844538"/>
            <a:ext cx="8520600" cy="927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Minicurso Arduino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699863"/>
            <a:ext cx="8520600" cy="599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Introdução ao Arduino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900" y="4335025"/>
            <a:ext cx="1581400" cy="5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311700" y="4133950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Autor: Gabriel Barreto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Orientador: Prof. Esp. Rodrigo Diniz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Código: Arduino IDE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000" y="1025850"/>
            <a:ext cx="3355999" cy="33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Projeto #1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Título: </a:t>
            </a: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Basic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Função:</a:t>
            </a: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 Introdução ao Arduino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Projeto #1: Componentes usados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50050" y="1073950"/>
            <a:ext cx="2865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Jumpers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6037050" y="1073950"/>
            <a:ext cx="2814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LEDs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115950" y="1073950"/>
            <a:ext cx="2921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Resistores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00" y="1874012"/>
            <a:ext cx="2616600" cy="26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455" y="1956838"/>
            <a:ext cx="2616600" cy="245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5550" y="1956838"/>
            <a:ext cx="2760079" cy="24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Projeto #1: Circuito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basic_bb.png"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900" y="1073950"/>
            <a:ext cx="4896201" cy="35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6011550" y="912125"/>
            <a:ext cx="1669200" cy="1678500"/>
          </a:xfrm>
          <a:prstGeom prst="ellipse">
            <a:avLst/>
          </a:prstGeom>
          <a:solidFill>
            <a:srgbClr val="00979D">
              <a:alpha val="1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1463250" y="912150"/>
            <a:ext cx="1669200" cy="1678500"/>
          </a:xfrm>
          <a:prstGeom prst="ellipse">
            <a:avLst/>
          </a:prstGeom>
          <a:solidFill>
            <a:srgbClr val="00979D">
              <a:alpha val="133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4.jpg" id="66" name="Shape 66"/>
          <p:cNvPicPr preferRelativeResize="0"/>
          <p:nvPr/>
        </p:nvPicPr>
        <p:blipFill rotWithShape="1">
          <a:blip r:embed="rId4">
            <a:alphaModFix/>
          </a:blip>
          <a:srcRect b="55180" l="57257" r="14799" t="3659"/>
          <a:stretch/>
        </p:blipFill>
        <p:spPr>
          <a:xfrm>
            <a:off x="6119850" y="1025075"/>
            <a:ext cx="1452600" cy="145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10409004_1082765651739614_8093083749681387268_n.jpg" id="67" name="Shape 67"/>
          <p:cNvPicPr preferRelativeResize="0"/>
          <p:nvPr/>
        </p:nvPicPr>
        <p:blipFill rotWithShape="1">
          <a:blip r:embed="rId5">
            <a:alphaModFix/>
          </a:blip>
          <a:srcRect b="18870" l="10657" r="9983" t="0"/>
          <a:stretch/>
        </p:blipFill>
        <p:spPr>
          <a:xfrm>
            <a:off x="1571550" y="1025088"/>
            <a:ext cx="1452600" cy="145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0" y="2477688"/>
            <a:ext cx="4595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800">
                <a:solidFill>
                  <a:srgbClr val="00979D"/>
                </a:solidFill>
                <a:latin typeface="Roboto Medium"/>
                <a:ea typeface="Roboto Medium"/>
                <a:cs typeface="Roboto Medium"/>
                <a:sym typeface="Roboto Medium"/>
              </a:rPr>
              <a:t>GABRIEL BARRETO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0" y="2918113"/>
            <a:ext cx="4595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6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gabriel.barreto4@fatec.sp.gov.br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4548300" y="2477675"/>
            <a:ext cx="4595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800">
                <a:solidFill>
                  <a:srgbClr val="00979D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PROF. ESP. RODRIGO DINIZ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548300" y="2918100"/>
            <a:ext cx="4595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6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rodrigo.diniz</a:t>
            </a:r>
            <a:r>
              <a:rPr lang="pt-BR" sz="16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@fatec.sp.gov.br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 Light"/>
              <a:buChar char="●"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O que é Arduino?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 Light"/>
              <a:buChar char="●"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Cases legais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Roboto Light"/>
              <a:buChar char="●"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Projeto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O que é Arduino?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É uma plataforma de </a:t>
            </a: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prototipagem eletrônica</a:t>
            </a: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 de </a:t>
            </a:r>
            <a:r>
              <a:rPr lang="pt-BR" sz="1800">
                <a:latin typeface="Roboto Medium"/>
                <a:ea typeface="Roboto Medium"/>
                <a:cs typeface="Roboto Medium"/>
                <a:sym typeface="Roboto Medium"/>
              </a:rPr>
              <a:t>hardware livre</a:t>
            </a: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 e de placa única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Ou seja...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59" y="966325"/>
            <a:ext cx="6001991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A Placa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338" y="1398876"/>
            <a:ext cx="6092824" cy="23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Cases legais #1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375" y="956000"/>
            <a:ext cx="52387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Cases legais #2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50050" y="1073950"/>
            <a:ext cx="86334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000" y="952500"/>
            <a:ext cx="59055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762" y="4490563"/>
            <a:ext cx="1152775" cy="4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250050" y="273850"/>
            <a:ext cx="863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00979D"/>
                </a:solidFill>
                <a:latin typeface="Roboto"/>
                <a:ea typeface="Roboto"/>
                <a:cs typeface="Roboto"/>
                <a:sym typeface="Roboto"/>
              </a:rPr>
              <a:t>Código: Entendendo a estrutura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50050" y="1073950"/>
            <a:ext cx="8633400" cy="3282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pt-BR">
                <a:solidFill>
                  <a:srgbClr val="3498DB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setup()</a:t>
            </a: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	</a:t>
            </a:r>
            <a:r>
              <a:rPr lang="pt-BR">
                <a:solidFill>
                  <a:srgbClr val="99999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//do anything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pt-BR">
                <a:solidFill>
                  <a:srgbClr val="3498DB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loop()</a:t>
            </a: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	</a:t>
            </a:r>
            <a:r>
              <a:rPr lang="pt-BR">
                <a:solidFill>
                  <a:srgbClr val="99999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//do and repeat anything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>
                <a:latin typeface="Roboto Mono Light"/>
                <a:ea typeface="Roboto Mono Light"/>
                <a:cs typeface="Roboto Mono Light"/>
                <a:sym typeface="Roboto Mono Light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pt-BR" sz="1200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[type of return]</a:t>
            </a:r>
            <a:r>
              <a:rPr b="1" lang="pt-BR" sz="1200">
                <a:solidFill>
                  <a:srgbClr val="3498DB"/>
                </a:solidFill>
                <a:latin typeface="Roboto Mono"/>
                <a:ea typeface="Roboto Mono"/>
                <a:cs typeface="Roboto Mono"/>
                <a:sym typeface="Roboto Mono"/>
              </a:rPr>
              <a:t>[function name](</a:t>
            </a:r>
            <a:r>
              <a:rPr b="1" lang="pt-BR" sz="1200">
                <a:solidFill>
                  <a:srgbClr val="9B59B6"/>
                </a:solidFill>
                <a:latin typeface="Roboto Mono"/>
                <a:ea typeface="Roboto Mono"/>
                <a:cs typeface="Roboto Mono"/>
                <a:sym typeface="Roboto Mono"/>
              </a:rPr>
              <a:t>[function parameters]</a:t>
            </a:r>
            <a:r>
              <a:rPr b="1" lang="pt-BR" sz="1200">
                <a:solidFill>
                  <a:srgbClr val="3498DB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pt-BR" sz="1200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pt-BR" sz="1200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200">
                <a:solidFill>
                  <a:srgbClr val="34495E"/>
                </a:solidFill>
                <a:latin typeface="Roboto Mono"/>
                <a:ea typeface="Roboto Mono"/>
                <a:cs typeface="Roboto Mono"/>
                <a:sym typeface="Roboto Mono"/>
              </a:rPr>
              <a:t>[function scope]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pt-BR" sz="1200">
                <a:solidFill>
                  <a:srgbClr val="2ECC7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  <p:sp>
        <p:nvSpPr>
          <p:cNvPr id="123" name="Shape 123"/>
          <p:cNvSpPr/>
          <p:nvPr/>
        </p:nvSpPr>
        <p:spPr>
          <a:xfrm>
            <a:off x="250000" y="4312325"/>
            <a:ext cx="8633400" cy="44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